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67" r:id="rId6"/>
    <p:sldId id="268" r:id="rId7"/>
    <p:sldId id="278" r:id="rId8"/>
    <p:sldId id="269" r:id="rId9"/>
    <p:sldId id="275" r:id="rId10"/>
    <p:sldId id="270" r:id="rId11"/>
    <p:sldId id="277" r:id="rId12"/>
    <p:sldId id="271" r:id="rId13"/>
    <p:sldId id="272" r:id="rId14"/>
    <p:sldId id="279" r:id="rId15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2024. 10. 02.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2024. 10. 02.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2024. 10. 02.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304083"/>
            <a:ext cx="5268177" cy="1442050"/>
          </a:xfrm>
        </p:spPr>
        <p:txBody>
          <a:bodyPr rtlCol="0">
            <a:normAutofit fontScale="90000"/>
          </a:bodyPr>
          <a:lstStyle/>
          <a:p>
            <a:pPr algn="l"/>
            <a:r>
              <a:rPr lang="hu-HU" sz="2700" b="1" i="1" dirty="0">
                <a:solidFill>
                  <a:srgbClr val="FFFFFF"/>
                </a:solidFill>
              </a:rPr>
              <a:t>Hálózati infrastruktúra tervezése és kivitelezése egy iskolai környezetben</a:t>
            </a:r>
            <a:r>
              <a:rPr lang="hu-HU" sz="3600" dirty="0">
                <a:solidFill>
                  <a:srgbClr val="FFFFFF"/>
                </a:solidFill>
              </a:rPr>
              <a:t/>
            </a:r>
            <a:br>
              <a:rPr lang="hu-HU" sz="3600" dirty="0">
                <a:solidFill>
                  <a:srgbClr val="FFFFFF"/>
                </a:solidFill>
              </a:rPr>
            </a:b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Albók Eszter, </a:t>
            </a:r>
            <a:r>
              <a:rPr lang="hu-HU" sz="1800" dirty="0" err="1">
                <a:solidFill>
                  <a:srgbClr val="FFFFFF"/>
                </a:solidFill>
              </a:rPr>
              <a:t>Oleszka</a:t>
            </a:r>
            <a:r>
              <a:rPr lang="hu-HU" sz="1800" dirty="0">
                <a:solidFill>
                  <a:srgbClr val="FFFFFF"/>
                </a:solidFill>
              </a:rPr>
              <a:t> Attila, Simon Viktor  12.c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2AAA2-CA71-40D9-8C36-A666C63C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Összegzés és 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7EBA5-A554-4CF5-BC5A-167120A3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Egy jól működő, egyszerűen felügyelhető hálózatot hoznánk létre az iskola összes tagjának és új dolgokkal gazdagodna az iskola.</a:t>
            </a:r>
          </a:p>
          <a:p>
            <a:r>
              <a:rPr lang="hu-HU" dirty="0" smtClean="0"/>
              <a:t>Modernizált iskola lenne az új interaktív táblákkal, számítógépekkel és nyomtatókkal de főleg a szerverszoba lenne leginkább felújítva ami csak jót tesz az iskolának.</a:t>
            </a:r>
          </a:p>
          <a:p>
            <a:r>
              <a:rPr lang="hu-HU" dirty="0" smtClean="0"/>
              <a:t>Az álltalunk kiválasztott dolgokkal pénzügyileg jobban jönnének ki és </a:t>
            </a:r>
            <a:r>
              <a:rPr lang="hu-HU" dirty="0" err="1" smtClean="0"/>
              <a:t>megbizhatóan</a:t>
            </a:r>
            <a:r>
              <a:rPr lang="hu-HU" dirty="0" smtClean="0"/>
              <a:t> kiválasztott dolgok nem mennének tönkre mint egy elhamarkodott döntésnél választott termék.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5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Köszönjük hogy végig nézte.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314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38CAF-1123-46CC-A41C-B3FC23B3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67DAA9-B02F-40E9-9EB4-FF0B79CE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projektunk</a:t>
            </a:r>
            <a:r>
              <a:rPr lang="hu-HU" dirty="0"/>
              <a:t> </a:t>
            </a:r>
            <a:r>
              <a:rPr lang="hu-HU" dirty="0" smtClean="0"/>
              <a:t>célja, </a:t>
            </a:r>
            <a:r>
              <a:rPr lang="hu-HU" dirty="0"/>
              <a:t>hogy egy </a:t>
            </a:r>
            <a:r>
              <a:rPr lang="hu-HU" dirty="0" smtClean="0"/>
              <a:t>jól működő és gyors hálózatot </a:t>
            </a:r>
            <a:r>
              <a:rPr lang="hu-HU" dirty="0"/>
              <a:t>hozzunk létre az </a:t>
            </a:r>
            <a:r>
              <a:rPr lang="hu-HU" dirty="0" smtClean="0"/>
              <a:t>iskolában, </a:t>
            </a:r>
            <a:r>
              <a:rPr lang="hu-HU" dirty="0" smtClean="0"/>
              <a:t>amire a </a:t>
            </a:r>
            <a:r>
              <a:rPr lang="hu-HU" dirty="0"/>
              <a:t>diákok, tanárok és a </a:t>
            </a:r>
            <a:r>
              <a:rPr lang="hu-HU" dirty="0" smtClean="0"/>
              <a:t>vendégek </a:t>
            </a:r>
            <a:r>
              <a:rPr lang="hu-HU" dirty="0"/>
              <a:t>is </a:t>
            </a:r>
            <a:r>
              <a:rPr lang="hu-HU" dirty="0" smtClean="0"/>
              <a:t>fel tudnak csatlakozni külön hozzáférési </a:t>
            </a:r>
            <a:r>
              <a:rPr lang="hu-HU" dirty="0"/>
              <a:t>hitelesítővel</a:t>
            </a:r>
            <a:r>
              <a:rPr lang="hu-HU" dirty="0" smtClean="0"/>
              <a:t>.</a:t>
            </a:r>
          </a:p>
          <a:p>
            <a:r>
              <a:rPr lang="hu-HU" dirty="0" smtClean="0"/>
              <a:t>A szerver szobában új gépek lesznek ami elősegíti  a hálózat kiépítését és üzemelését. Majd az új eszközök jobb internet elérést és erősebb tűzfallal lesz védve, hogy semmilyen adat ne kerüljön ki az intézetből.</a:t>
            </a:r>
          </a:p>
          <a:p>
            <a:r>
              <a:rPr lang="hu-HU" dirty="0" smtClean="0"/>
              <a:t>Minden terembe </a:t>
            </a:r>
            <a:r>
              <a:rPr lang="hu-HU" dirty="0" err="1" smtClean="0"/>
              <a:t>wifi</a:t>
            </a:r>
            <a:r>
              <a:rPr lang="hu-HU" dirty="0" smtClean="0"/>
              <a:t> csatlakozási pontokat alakítunk ki hogy minden terembe erős és gyors internet elérés legyen a tanároknak, diákoknak és vendégeknek egyaránt.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619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53AF8-A3D5-44C7-9813-C172548B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Hálózati terv és topológia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C5EFE-E908-4167-AD1F-FF4A12378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Egy csillag topológiát építünk ki, ami azt jelenti, hogy egy </a:t>
            </a:r>
            <a:r>
              <a:rPr lang="hu-HU" dirty="0" err="1" smtClean="0"/>
              <a:t>switchből</a:t>
            </a:r>
            <a:r>
              <a:rPr lang="hu-HU" dirty="0" smtClean="0"/>
              <a:t> megy ki az összes kábel egy eszközbe.</a:t>
            </a:r>
          </a:p>
          <a:p>
            <a:r>
              <a:rPr lang="hu-HU" dirty="0" smtClean="0"/>
              <a:t>A szerverszobában egy szervergépet alakítunk ki amiből az összes terembe, tanári szobába és az igazgatóiba kábelt vezetünk el amire az </a:t>
            </a:r>
            <a:r>
              <a:rPr lang="hu-HU" dirty="0" err="1" smtClean="0"/>
              <a:t>accespointokat</a:t>
            </a:r>
            <a:r>
              <a:rPr lang="hu-HU" dirty="0" smtClean="0"/>
              <a:t> fogjuk telepíteni. Három hálózatot hozzunk létre, </a:t>
            </a:r>
            <a:r>
              <a:rPr lang="hu-HU" dirty="0" smtClean="0"/>
              <a:t>hogy </a:t>
            </a:r>
            <a:r>
              <a:rPr lang="hu-HU" dirty="0"/>
              <a:t>a diákok, tanárok és vendégek külön </a:t>
            </a:r>
            <a:r>
              <a:rPr lang="hu-HU" dirty="0" smtClean="0"/>
              <a:t>hálózathoz </a:t>
            </a:r>
            <a:r>
              <a:rPr lang="hu-HU" dirty="0"/>
              <a:t>tudjanak </a:t>
            </a:r>
            <a:r>
              <a:rPr lang="hu-HU" dirty="0" smtClean="0"/>
              <a:t>csatlakozni.</a:t>
            </a:r>
            <a:endParaRPr lang="hu-HU" dirty="0"/>
          </a:p>
          <a:p>
            <a:r>
              <a:rPr lang="hu-HU" dirty="0" smtClean="0"/>
              <a:t>Hét</a:t>
            </a:r>
            <a:r>
              <a:rPr lang="hu-HU" dirty="0" smtClean="0"/>
              <a:t> terembe is duplán vezetünk kábelt mivel interaktív </a:t>
            </a:r>
            <a:r>
              <a:rPr lang="hu-HU" dirty="0"/>
              <a:t>tábla is </a:t>
            </a:r>
            <a:r>
              <a:rPr lang="hu-HU" dirty="0" smtClean="0"/>
              <a:t>kerül, </a:t>
            </a:r>
            <a:r>
              <a:rPr lang="hu-HU" dirty="0"/>
              <a:t>amin hatékonyabban </a:t>
            </a:r>
            <a:r>
              <a:rPr lang="hu-HU" dirty="0" smtClean="0"/>
              <a:t>fog</a:t>
            </a:r>
            <a:r>
              <a:rPr lang="hu-HU" dirty="0" smtClean="0"/>
              <a:t>nak </a:t>
            </a:r>
            <a:r>
              <a:rPr lang="hu-HU" dirty="0"/>
              <a:t>tanulni a diákok.</a:t>
            </a:r>
          </a:p>
          <a:p>
            <a:r>
              <a:rPr lang="hu-HU" dirty="0"/>
              <a:t>A </a:t>
            </a:r>
            <a:r>
              <a:rPr lang="hu-HU" dirty="0" smtClean="0"/>
              <a:t>kettő </a:t>
            </a:r>
            <a:r>
              <a:rPr lang="hu-HU" dirty="0"/>
              <a:t>tanári szobába kerül </a:t>
            </a:r>
            <a:r>
              <a:rPr lang="hu-HU" dirty="0" smtClean="0"/>
              <a:t>kettő-kettő nyomtató és számítógép </a:t>
            </a:r>
            <a:r>
              <a:rPr lang="hu-HU" dirty="0" smtClean="0"/>
              <a:t>és </a:t>
            </a:r>
            <a:r>
              <a:rPr lang="hu-HU" dirty="0" smtClean="0"/>
              <a:t>az </a:t>
            </a:r>
            <a:r>
              <a:rPr lang="hu-HU" dirty="0"/>
              <a:t>igazgatói </a:t>
            </a:r>
            <a:r>
              <a:rPr lang="hu-HU" dirty="0" smtClean="0"/>
              <a:t>szobába is kerül nyomtató, </a:t>
            </a:r>
            <a:r>
              <a:rPr lang="hu-HU" dirty="0">
                <a:solidFill>
                  <a:schemeClr val="tx1"/>
                </a:solidFill>
              </a:rPr>
              <a:t>amik </a:t>
            </a:r>
            <a:r>
              <a:rPr lang="hu-HU" dirty="0" err="1" smtClean="0">
                <a:solidFill>
                  <a:schemeClr val="tx1"/>
                </a:solidFill>
              </a:rPr>
              <a:t>wifisek</a:t>
            </a:r>
            <a:r>
              <a:rPr lang="hu-HU" dirty="0" smtClean="0">
                <a:solidFill>
                  <a:schemeClr val="tx1"/>
                </a:solidFill>
              </a:rPr>
              <a:t>, </a:t>
            </a:r>
            <a:r>
              <a:rPr lang="hu-HU" dirty="0">
                <a:solidFill>
                  <a:schemeClr val="tx1"/>
                </a:solidFill>
              </a:rPr>
              <a:t>hogy </a:t>
            </a:r>
            <a:r>
              <a:rPr lang="hu-HU" dirty="0" smtClean="0">
                <a:solidFill>
                  <a:schemeClr val="tx1"/>
                </a:solidFill>
              </a:rPr>
              <a:t>könnyebb </a:t>
            </a:r>
            <a:r>
              <a:rPr lang="hu-HU" dirty="0">
                <a:solidFill>
                  <a:schemeClr val="tx1"/>
                </a:solidFill>
              </a:rPr>
              <a:t>legyen a </a:t>
            </a:r>
            <a:r>
              <a:rPr lang="hu-HU" dirty="0" smtClean="0">
                <a:solidFill>
                  <a:schemeClr val="tx1"/>
                </a:solidFill>
              </a:rPr>
              <a:t>nyomtatás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919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37491" y="182241"/>
            <a:ext cx="9601200" cy="4334164"/>
          </a:xfrm>
        </p:spPr>
        <p:txBody>
          <a:bodyPr/>
          <a:lstStyle/>
          <a:p>
            <a:r>
              <a:rPr lang="hu-HU" dirty="0" smtClean="0"/>
              <a:t>Azért ezt a topológiát választottuk mert a szerverszoba és a tantermek ezt az elhelyezkedést indokolják</a:t>
            </a:r>
          </a:p>
          <a:p>
            <a:r>
              <a:rPr lang="hu-HU" dirty="0" smtClean="0"/>
              <a:t>A szerverszoba az épület központi részén </a:t>
            </a:r>
            <a:r>
              <a:rPr lang="hu-HU" dirty="0" err="1" smtClean="0"/>
              <a:t>helyeszkedik</a:t>
            </a:r>
            <a:r>
              <a:rPr lang="hu-HU" dirty="0" smtClean="0"/>
              <a:t> el, a </a:t>
            </a:r>
            <a:r>
              <a:rPr lang="hu-HU" dirty="0" err="1" smtClean="0"/>
              <a:t>tentermek</a:t>
            </a:r>
            <a:r>
              <a:rPr lang="hu-HU" dirty="0" smtClean="0"/>
              <a:t> innen nézve mindkét irányba közel azonos mennyiségben találhatóak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37" y="2139052"/>
            <a:ext cx="11014364" cy="37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D97E6F-8FC3-4BBD-88D6-CF6701FC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BBA341-54BD-4496-A49C-5E6EE07D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Eszközök</a:t>
            </a:r>
            <a:r>
              <a:rPr lang="hu-HU" dirty="0" smtClean="0"/>
              <a:t>:</a:t>
            </a:r>
          </a:p>
          <a:p>
            <a:r>
              <a:rPr lang="hu-HU" dirty="0" err="1" smtClean="0"/>
              <a:t>Router</a:t>
            </a:r>
            <a:r>
              <a:rPr lang="hu-HU" dirty="0"/>
              <a:t>: A </a:t>
            </a:r>
            <a:r>
              <a:rPr lang="hu-HU" dirty="0" smtClean="0"/>
              <a:t>MIKROTIK </a:t>
            </a:r>
            <a:r>
              <a:rPr lang="hu-HU" dirty="0" err="1" smtClean="0"/>
              <a:t>Router</a:t>
            </a:r>
            <a:r>
              <a:rPr lang="hu-HU" dirty="0" smtClean="0"/>
              <a:t> </a:t>
            </a:r>
            <a:r>
              <a:rPr lang="hu-HU" dirty="0" err="1"/>
              <a:t>RouterBOARD</a:t>
            </a:r>
            <a:r>
              <a:rPr lang="hu-HU" dirty="0"/>
              <a:t> </a:t>
            </a:r>
            <a:r>
              <a:rPr lang="hu-HU" dirty="0" err="1"/>
              <a:t>router</a:t>
            </a:r>
            <a:r>
              <a:rPr lang="hu-HU" dirty="0"/>
              <a:t> biztosítja az internetkapcsolatot és az alhálózatok közötti forgalomirányítást</a:t>
            </a:r>
            <a:r>
              <a:rPr lang="hu-HU" dirty="0" smtClean="0"/>
              <a:t>.</a:t>
            </a:r>
          </a:p>
          <a:p>
            <a:r>
              <a:rPr lang="hu-HU" dirty="0" err="1" smtClean="0"/>
              <a:t>Switch</a:t>
            </a:r>
            <a:r>
              <a:rPr lang="hu-HU" dirty="0"/>
              <a:t>: A </a:t>
            </a:r>
            <a:r>
              <a:rPr lang="hu-HU" dirty="0"/>
              <a:t>TP-Link </a:t>
            </a:r>
            <a:r>
              <a:rPr lang="hu-HU" dirty="0" smtClean="0"/>
              <a:t>TL-SG3428 a </a:t>
            </a:r>
            <a:r>
              <a:rPr lang="hu-HU" dirty="0"/>
              <a:t>fő kapcsolódási pont az eszközök és az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pointok</a:t>
            </a:r>
            <a:r>
              <a:rPr lang="hu-HU" dirty="0"/>
              <a:t> között</a:t>
            </a:r>
            <a:r>
              <a:rPr lang="hu-HU" dirty="0" smtClean="0"/>
              <a:t>.</a:t>
            </a:r>
          </a:p>
          <a:p>
            <a:r>
              <a:rPr lang="hu-HU" dirty="0" smtClean="0"/>
              <a:t>Access </a:t>
            </a:r>
            <a:r>
              <a:rPr lang="hu-HU" dirty="0" err="1"/>
              <a:t>Pointok</a:t>
            </a:r>
            <a:r>
              <a:rPr lang="hu-HU" dirty="0"/>
              <a:t>: A </a:t>
            </a:r>
            <a:r>
              <a:rPr lang="hu-HU" dirty="0" err="1"/>
              <a:t>Ubiquiti</a:t>
            </a:r>
            <a:r>
              <a:rPr lang="hu-HU" dirty="0"/>
              <a:t> </a:t>
            </a:r>
            <a:r>
              <a:rPr lang="hu-HU" dirty="0" err="1"/>
              <a:t>UniFi</a:t>
            </a:r>
            <a:r>
              <a:rPr lang="hu-HU" dirty="0"/>
              <a:t> U6+ </a:t>
            </a:r>
            <a:r>
              <a:rPr lang="hu-HU" dirty="0"/>
              <a:t>felelősek a vezeték nélküli lefedettségért minden épületben.</a:t>
            </a:r>
            <a:br>
              <a:rPr lang="hu-HU" dirty="0"/>
            </a:br>
            <a:endParaRPr lang="hu-HU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3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37EFED-534E-4719-8CC7-40DDD90F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906181-83C2-4889-B0AE-82C7A58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Szoftverek</a:t>
            </a:r>
            <a:r>
              <a:rPr lang="hu-HU" dirty="0" smtClean="0"/>
              <a:t>:</a:t>
            </a:r>
          </a:p>
          <a:p>
            <a:r>
              <a:rPr lang="hu-HU" dirty="0" smtClean="0"/>
              <a:t>DHCP </a:t>
            </a:r>
            <a:r>
              <a:rPr lang="hu-HU" dirty="0"/>
              <a:t>szerver: </a:t>
            </a:r>
            <a:r>
              <a:rPr lang="hu-HU" dirty="0" smtClean="0"/>
              <a:t>Beállítjuk, hogy automatikus IP-címeket </a:t>
            </a:r>
            <a:r>
              <a:rPr lang="hu-HU" dirty="0" err="1" smtClean="0"/>
              <a:t>osszon</a:t>
            </a:r>
            <a:r>
              <a:rPr lang="hu-HU" dirty="0" smtClean="0"/>
              <a:t> ki  </a:t>
            </a:r>
            <a:r>
              <a:rPr lang="hu-HU" dirty="0"/>
              <a:t>a diákok és tanárok számára</a:t>
            </a:r>
            <a:r>
              <a:rPr lang="hu-HU" dirty="0" smtClean="0"/>
              <a:t>.</a:t>
            </a:r>
          </a:p>
          <a:p>
            <a:r>
              <a:rPr lang="hu-HU" dirty="0" smtClean="0"/>
              <a:t>DNS </a:t>
            </a:r>
            <a:r>
              <a:rPr lang="hu-HU" dirty="0"/>
              <a:t>szerver: A belső hálózaton </a:t>
            </a:r>
            <a:r>
              <a:rPr lang="hu-HU" dirty="0" smtClean="0"/>
              <a:t>használjuk, hogy az eszközöket </a:t>
            </a:r>
            <a:r>
              <a:rPr lang="hu-HU" dirty="0"/>
              <a:t>könnyebb </a:t>
            </a:r>
            <a:r>
              <a:rPr lang="hu-HU" dirty="0" smtClean="0"/>
              <a:t>azonosítsuk.</a:t>
            </a:r>
          </a:p>
          <a:p>
            <a:r>
              <a:rPr lang="hu-HU" dirty="0" smtClean="0"/>
              <a:t>VPN</a:t>
            </a:r>
            <a:r>
              <a:rPr lang="hu-HU" dirty="0"/>
              <a:t>: A tanárok </a:t>
            </a:r>
            <a:r>
              <a:rPr lang="hu-HU" dirty="0" smtClean="0"/>
              <a:t>számára állítsuk be, hogy </a:t>
            </a:r>
            <a:r>
              <a:rPr lang="hu-HU" dirty="0" err="1" smtClean="0"/>
              <a:t>távolrol</a:t>
            </a:r>
            <a:r>
              <a:rPr lang="hu-HU" dirty="0" smtClean="0"/>
              <a:t> is hozzáférjenek az </a:t>
            </a:r>
            <a:r>
              <a:rPr lang="hu-HU" dirty="0"/>
              <a:t>iskolai hálózathoz</a:t>
            </a:r>
            <a:r>
              <a:rPr lang="hu-HU" dirty="0" smtClean="0"/>
              <a:t>.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70446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27E655-2888-42AB-BDAA-5DDD2666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hu-HU" dirty="0"/>
              <a:t>Biztonsági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399F9B-6AD0-47CE-A2B4-67AEB997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tűzfalon beállítottunk szűrőszabályokat, amelyek megakadályozzák a diákok </a:t>
            </a:r>
            <a:r>
              <a:rPr lang="hu-HU" dirty="0" smtClean="0"/>
              <a:t>és a vendégek hozzáférését </a:t>
            </a:r>
            <a:r>
              <a:rPr lang="hu-HU" dirty="0"/>
              <a:t>a </a:t>
            </a:r>
            <a:r>
              <a:rPr lang="hu-HU" dirty="0" smtClean="0"/>
              <a:t>tanári,</a:t>
            </a:r>
            <a:r>
              <a:rPr lang="hu-HU" dirty="0" smtClean="0">
                <a:solidFill>
                  <a:schemeClr val="tx1"/>
                </a:solidFill>
              </a:rPr>
              <a:t> és az </a:t>
            </a:r>
            <a:r>
              <a:rPr lang="hu-HU" dirty="0" smtClean="0"/>
              <a:t>adminisztrációs </a:t>
            </a:r>
            <a:r>
              <a:rPr lang="hu-HU" dirty="0" smtClean="0"/>
              <a:t>szerverek hálózathoz. De a tanárok hozzá férnek a diákok hálózatához de a vendégekéhez nem.</a:t>
            </a:r>
          </a:p>
          <a:p>
            <a:r>
              <a:rPr lang="hu-HU" dirty="0" smtClean="0"/>
              <a:t>WPA2-Enterprise </a:t>
            </a:r>
            <a:r>
              <a:rPr lang="hu-HU" dirty="0"/>
              <a:t>titkosítást használunk a </a:t>
            </a:r>
            <a:r>
              <a:rPr lang="hu-HU" dirty="0" err="1"/>
              <a:t>Wi</a:t>
            </a:r>
            <a:r>
              <a:rPr lang="hu-HU" dirty="0"/>
              <a:t>-Fi hálózaton, amelyhez a </a:t>
            </a:r>
            <a:r>
              <a:rPr lang="hu-HU" dirty="0" smtClean="0"/>
              <a:t>diákok, tanárok és a vendégek </a:t>
            </a:r>
            <a:r>
              <a:rPr lang="hu-HU" dirty="0"/>
              <a:t>saját </a:t>
            </a:r>
            <a:r>
              <a:rPr lang="hu-HU" dirty="0" smtClean="0"/>
              <a:t>csatlakozási</a:t>
            </a:r>
            <a:r>
              <a:rPr lang="hu-HU" dirty="0" smtClean="0"/>
              <a:t> </a:t>
            </a:r>
            <a:r>
              <a:rPr lang="hu-HU" dirty="0"/>
              <a:t>hitelesítést kapnak</a:t>
            </a:r>
            <a:r>
              <a:rPr lang="hu-HU" dirty="0" smtClean="0"/>
              <a:t>.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65720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0A8CE4-68A5-4DA3-8402-C627A6DD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Telepítés és konfiguráció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31F803-940A-4EF1-B4BB-D4B7CFD4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Router</a:t>
            </a:r>
            <a:r>
              <a:rPr lang="hu-HU" dirty="0"/>
              <a:t> és </a:t>
            </a:r>
            <a:r>
              <a:rPr lang="hu-HU" dirty="0" err="1"/>
              <a:t>switch</a:t>
            </a:r>
            <a:r>
              <a:rPr lang="hu-HU" dirty="0"/>
              <a:t> </a:t>
            </a:r>
            <a:r>
              <a:rPr lang="hu-HU" dirty="0" smtClean="0"/>
              <a:t>telepítése: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routert</a:t>
            </a:r>
            <a:r>
              <a:rPr lang="hu-HU" dirty="0"/>
              <a:t> </a:t>
            </a:r>
            <a:r>
              <a:rPr lang="hu-HU" dirty="0" smtClean="0"/>
              <a:t>és </a:t>
            </a:r>
            <a:r>
              <a:rPr lang="hu-HU" dirty="0" err="1" smtClean="0"/>
              <a:t>switchet</a:t>
            </a:r>
            <a:r>
              <a:rPr lang="hu-HU" dirty="0" smtClean="0"/>
              <a:t> a szerverszobában egy </a:t>
            </a:r>
            <a:r>
              <a:rPr lang="hu-HU" dirty="0" err="1" smtClean="0"/>
              <a:t>rack</a:t>
            </a:r>
            <a:r>
              <a:rPr lang="hu-HU" dirty="0" smtClean="0"/>
              <a:t> szekrénybe szereljük be és rendezzük el a kábeleket amiket majd minden terembe befogunk húzni.</a:t>
            </a:r>
            <a:endParaRPr lang="hu-HU" dirty="0"/>
          </a:p>
          <a:p>
            <a:r>
              <a:rPr lang="hu-HU" dirty="0" err="1" smtClean="0"/>
              <a:t>Accespointok</a:t>
            </a:r>
            <a:r>
              <a:rPr lang="hu-HU" dirty="0" smtClean="0"/>
              <a:t> telepítése: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Ubiquiti</a:t>
            </a:r>
            <a:r>
              <a:rPr lang="hu-HU" dirty="0"/>
              <a:t> </a:t>
            </a:r>
            <a:r>
              <a:rPr lang="hu-HU" dirty="0" err="1"/>
              <a:t>UniFi</a:t>
            </a:r>
            <a:r>
              <a:rPr lang="hu-HU" dirty="0"/>
              <a:t> U6+ minden </a:t>
            </a:r>
            <a:r>
              <a:rPr lang="hu-HU" dirty="0" smtClean="0"/>
              <a:t>teremben a fal tetején középre helyezzük fel, és kössük bele a kábelt. Azért kell középre tenni, hogy egységesen legyen távol </a:t>
            </a:r>
            <a:r>
              <a:rPr lang="hu-HU" dirty="0" err="1" smtClean="0"/>
              <a:t>egymástol</a:t>
            </a:r>
            <a:r>
              <a:rPr lang="hu-HU" dirty="0" smtClean="0"/>
              <a:t> nehogy össze zavarják egymást.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7531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5C4A2-2991-4B7B-8671-8D1AA011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Telepítés és konfigurálás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248F60-EACD-4495-996D-ECEB72BA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/>
              <a:t>Router</a:t>
            </a:r>
            <a:r>
              <a:rPr lang="hu-HU" dirty="0"/>
              <a:t> és </a:t>
            </a:r>
            <a:r>
              <a:rPr lang="hu-HU" dirty="0" err="1"/>
              <a:t>switch</a:t>
            </a:r>
            <a:r>
              <a:rPr lang="hu-HU" dirty="0"/>
              <a:t> </a:t>
            </a:r>
            <a:r>
              <a:rPr lang="hu-HU" dirty="0" smtClean="0"/>
              <a:t>konfigurálása:</a:t>
            </a:r>
          </a:p>
          <a:p>
            <a:pPr marL="0" indent="0">
              <a:buNone/>
            </a:pPr>
            <a:endParaRPr lang="hu-HU" dirty="0" smtClean="0"/>
          </a:p>
          <a:p>
            <a:r>
              <a:rPr lang="hu-HU" dirty="0" smtClean="0"/>
              <a:t>A </a:t>
            </a:r>
            <a:r>
              <a:rPr lang="hu-HU" dirty="0" err="1"/>
              <a:t>routert</a:t>
            </a:r>
            <a:r>
              <a:rPr lang="hu-HU" dirty="0"/>
              <a:t> úgy konfiguráltuk, hogy külön alhálózatokat kezeljen a diákok, tanárok és vendégek számára</a:t>
            </a:r>
            <a:r>
              <a:rPr lang="hu-HU" dirty="0" smtClean="0"/>
              <a:t>.</a:t>
            </a:r>
          </a:p>
          <a:p>
            <a:r>
              <a:rPr lang="hu-HU" dirty="0" smtClean="0"/>
              <a:t>A </a:t>
            </a:r>
            <a:r>
              <a:rPr lang="hu-HU" dirty="0"/>
              <a:t>VLAN-ok létrehozása a </a:t>
            </a:r>
            <a:r>
              <a:rPr lang="hu-HU" dirty="0" err="1"/>
              <a:t>switchen</a:t>
            </a:r>
            <a:r>
              <a:rPr lang="hu-HU" dirty="0"/>
              <a:t> biztosítja, hogy a különböző hálózatok ne férjenek hozzá egymás forgalmához</a:t>
            </a:r>
            <a:r>
              <a:rPr lang="hu-HU" dirty="0" smtClean="0"/>
              <a:t>.</a:t>
            </a:r>
          </a:p>
          <a:p>
            <a:r>
              <a:rPr lang="hu-HU" dirty="0" err="1" smtClean="0"/>
              <a:t>Wi</a:t>
            </a:r>
            <a:r>
              <a:rPr lang="hu-HU" dirty="0" smtClean="0"/>
              <a:t>-Fi </a:t>
            </a:r>
            <a:r>
              <a:rPr lang="hu-HU" dirty="0"/>
              <a:t>hálózat beállítása</a:t>
            </a:r>
            <a:r>
              <a:rPr lang="hu-HU" dirty="0" smtClean="0"/>
              <a:t>:</a:t>
            </a:r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r>
              <a:rPr lang="hu-HU" dirty="0" smtClean="0"/>
              <a:t>A </a:t>
            </a:r>
            <a:r>
              <a:rPr lang="hu-HU" dirty="0" err="1"/>
              <a:t>Ubiquiti</a:t>
            </a:r>
            <a:r>
              <a:rPr lang="hu-HU" dirty="0"/>
              <a:t> </a:t>
            </a:r>
            <a:r>
              <a:rPr lang="hu-HU" dirty="0" err="1"/>
              <a:t>UniFi</a:t>
            </a:r>
            <a:r>
              <a:rPr lang="hu-HU" dirty="0"/>
              <a:t> U6</a:t>
            </a:r>
            <a:r>
              <a:rPr lang="hu-HU" dirty="0" smtClean="0"/>
              <a:t>+ minden teremben</a:t>
            </a:r>
            <a:r>
              <a:rPr lang="hu-HU" dirty="0" smtClean="0"/>
              <a:t> </a:t>
            </a:r>
            <a:r>
              <a:rPr lang="hu-HU" dirty="0"/>
              <a:t>megfelelő lefedettséget biztosítanak.</a:t>
            </a:r>
            <a:br>
              <a:rPr lang="hu-HU" dirty="0"/>
            </a:br>
            <a:r>
              <a:rPr lang="hu-HU" dirty="0"/>
              <a:t>Külön SSID van a diákoknak és a tanároknak, valamint egy külön vendég </a:t>
            </a:r>
            <a:r>
              <a:rPr lang="hu-HU" dirty="0" err="1"/>
              <a:t>Wi</a:t>
            </a:r>
            <a:r>
              <a:rPr lang="hu-HU" dirty="0"/>
              <a:t>-Fi hálózat.</a:t>
            </a:r>
          </a:p>
        </p:txBody>
      </p:sp>
    </p:spTree>
    <p:extLst>
      <p:ext uri="{BB962C8B-B14F-4D97-AF65-F5344CB8AC3E}">
        <p14:creationId xmlns:p14="http://schemas.microsoft.com/office/powerpoint/2010/main" val="135191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621</Words>
  <Application>Microsoft Office PowerPoint</Application>
  <PresentationFormat>Szélesvásznú</PresentationFormat>
  <Paragraphs>47</Paragraphs>
  <Slides>11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4" baseType="lpstr">
      <vt:lpstr>Calibri</vt:lpstr>
      <vt:lpstr>Franklin Gothic Book</vt:lpstr>
      <vt:lpstr>Körülvágás</vt:lpstr>
      <vt:lpstr>Hálózati infrastruktúra tervezése és kivitelezése egy iskolai környezetben </vt:lpstr>
      <vt:lpstr>A projekt célja</vt:lpstr>
      <vt:lpstr>Hálózati terv és topológia</vt:lpstr>
      <vt:lpstr>PowerPoint-bemutató</vt:lpstr>
      <vt:lpstr>Eszközök és szoftverek</vt:lpstr>
      <vt:lpstr>Eszközök és szoftverek</vt:lpstr>
      <vt:lpstr>Biztonsági beállítások</vt:lpstr>
      <vt:lpstr>Telepítés és konfiguráció</vt:lpstr>
      <vt:lpstr>Telepítés és konfigurálás</vt:lpstr>
      <vt:lpstr>Összegzés és konklúzió</vt:lpstr>
      <vt:lpstr>Köszönjük hogy végig nézte.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2024-09-12T05:33:09Z</dcterms:created>
  <dcterms:modified xsi:type="dcterms:W3CDTF">2024-10-02T22:22:21Z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